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3" r:id="rId2"/>
    <p:sldMasterId id="2147483698" r:id="rId3"/>
    <p:sldMasterId id="2147483770" r:id="rId4"/>
    <p:sldMasterId id="2147483685" r:id="rId5"/>
    <p:sldMasterId id="2147483687" r:id="rId6"/>
    <p:sldMasterId id="2147483712" r:id="rId7"/>
    <p:sldMasterId id="2147483721" r:id="rId8"/>
  </p:sldMasterIdLst>
  <p:notesMasterIdLst>
    <p:notesMasterId r:id="rId19"/>
  </p:notesMasterIdLst>
  <p:sldIdLst>
    <p:sldId id="257" r:id="rId9"/>
    <p:sldId id="369" r:id="rId10"/>
    <p:sldId id="368" r:id="rId11"/>
    <p:sldId id="367" r:id="rId12"/>
    <p:sldId id="366" r:id="rId13"/>
    <p:sldId id="363" r:id="rId14"/>
    <p:sldId id="364" r:id="rId15"/>
    <p:sldId id="365" r:id="rId16"/>
    <p:sldId id="362" r:id="rId17"/>
    <p:sldId id="371" r:id="rId1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582B50-A247-3151-5D6E-8ECF0418092D}" name="Sean Wood" initials="" userId="S::sean.wood@utsa.edu::3950d78f-de21-4dd7-8916-bbff02a7f5ea" providerId="AD"/>
  <p188:author id="{5731F55C-EC48-E8EE-A385-318240C60270}" name="Long, Pressy K." initials="PL" userId="S::Pressenna.Long@usaa.com::71cd75fc-96e2-4fc7-b077-7dca947189d3" providerId="AD"/>
  <p188:author id="{7BEC8067-22B8-A118-C89C-40CA74C4A523}" name="Samantha Salazar" initials="SS" userId="S::ssalazar@mvculture.com::1d602b40-9561-46a7-82cd-14c05aaece5d" providerId="AD"/>
  <p188:author id="{09EC8887-FF70-714F-7A9A-AFF85910E5C7}" name="Baker, John C CIV USN CNIC WASHINGTON DC (USA)" initials="JCB" userId="Baker, John C CIV USN CNIC WASHINGTON DC (USA)" providerId="None"/>
  <p188:author id="{C3144EC6-1BE2-36AB-2FB9-8849F9045C79}" name="Casey-Macias, Catherine" initials="CMC" userId="S::Catherine.Casey-Macias@usaa.com::3d950b72-5456-4272-a83a-12fa3133bb18" providerId="AD"/>
  <p188:author id="{A8D781D5-0E55-1B8F-FF88-3FF9F82A7BE4}" name="Rohrer, Sarah S CIV USCG HSWL FO CAPE MAY (USA)" initials="RSSCUHFCM(" userId="S::Sarah.S.Rohrer@uscg.mil::da070f79-53ed-483e-954f-24dc142291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5E5"/>
    <a:srgbClr val="00416D"/>
    <a:srgbClr val="17406F"/>
    <a:srgbClr val="D0DBEF"/>
    <a:srgbClr val="707070"/>
    <a:srgbClr val="16567F"/>
    <a:srgbClr val="2B628E"/>
    <a:srgbClr val="EDB12E"/>
    <a:srgbClr val="006092"/>
    <a:srgbClr val="F2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0"/>
    <p:restoredTop sz="86397"/>
  </p:normalViewPr>
  <p:slideViewPr>
    <p:cSldViewPr snapToGrid="0" snapToObjects="1">
      <p:cViewPr varScale="1">
        <p:scale>
          <a:sx n="101" d="100"/>
          <a:sy n="101" d="100"/>
        </p:scale>
        <p:origin x="14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5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6B0A-4F52-BC4B-8AF5-80A129584D83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9180-5171-5A4D-A1A7-69C2BFD87B7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0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90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59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916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7845027-4D00-E142-AD85-CFBFEF9EB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764697" cy="32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2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7FC1-2D12-7044-A9DD-476C1A12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36" y="5401582"/>
            <a:ext cx="2840264" cy="132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51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88B55215-CF50-6E4E-946F-BD848C1D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7" y="136524"/>
            <a:ext cx="5401656" cy="9280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FFBE51A-30F3-DC49-9C8A-8E7C56CC2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FCB11E5-FF72-874F-A857-CCDF2E9CD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219826" cy="2372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707070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70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82D8BE3F-BA62-7B44-8409-A1F0C5A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7" y="136524"/>
            <a:ext cx="4958396" cy="9280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289F78F-EAF2-6441-B688-383F28B58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5"/>
            <a:ext cx="4543012" cy="2372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itchFamily="2" charset="2"/>
              <a:buChar char="ü"/>
              <a:defRPr sz="20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8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Courier New" panose="02070309020205020404" pitchFamily="49" charset="0"/>
              <a:buChar char="o"/>
              <a:defRPr sz="16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Courier New" panose="02070309020205020404" pitchFamily="49" charset="0"/>
              <a:buChar char="o"/>
              <a:defRPr sz="16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47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 userDrawn="1"/>
        </p:nvSpPr>
        <p:spPr>
          <a:xfrm>
            <a:off x="134470" y="136524"/>
            <a:ext cx="1808630" cy="1808630"/>
          </a:xfrm>
          <a:prstGeom prst="diamond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D952661E-3D85-AF40-B478-2B3DF909C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57" y="673966"/>
            <a:ext cx="834040" cy="781162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BF94471-4D8B-074F-A748-D337DB80F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3DCBE1B1-4A29-6042-8ED0-4D524C69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E1C1428-402B-2C41-B074-8796536A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3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3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3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3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3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9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D8BE3F-BA62-7B44-8409-A1F0C5A0A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89F78F-EAF2-6441-B688-383F28B58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821793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riángulo 7">
            <a:extLst>
              <a:ext uri="{FF2B5EF4-FFF2-40B4-BE49-F238E27FC236}">
                <a16:creationId xmlns:a16="http://schemas.microsoft.com/office/drawing/2014/main" id="{E7073763-D6BD-5849-9BE1-1AA2DEF5E0C8}"/>
              </a:ext>
            </a:extLst>
          </p:cNvPr>
          <p:cNvSpPr/>
          <p:nvPr userDrawn="1"/>
        </p:nvSpPr>
        <p:spPr>
          <a:xfrm rot="5400000">
            <a:off x="-1047725" y="2345437"/>
            <a:ext cx="4262578" cy="2167127"/>
          </a:xfrm>
          <a:prstGeom prst="triangle">
            <a:avLst>
              <a:gd name="adj" fmla="val 50187"/>
            </a:avLst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B716AD8-2B47-2F42-9022-B88393072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04" y="2995395"/>
            <a:ext cx="1049679" cy="983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16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A65FBD-AD12-4242-891A-2FE2F0C47305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D8BE3F-BA62-7B44-8409-A1F0C5A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89F78F-EAF2-6441-B688-383F28B58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219826" cy="2372187"/>
          </a:xfrm>
        </p:spPr>
        <p:txBody>
          <a:bodyPr>
            <a:normAutofit/>
          </a:bodyPr>
          <a:lstStyle>
            <a:lvl1pPr>
              <a:defRPr sz="2500" b="1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riángulo 7">
            <a:extLst>
              <a:ext uri="{FF2B5EF4-FFF2-40B4-BE49-F238E27FC236}">
                <a16:creationId xmlns:a16="http://schemas.microsoft.com/office/drawing/2014/main" id="{E7073763-D6BD-5849-9BE1-1AA2DEF5E0C8}"/>
              </a:ext>
            </a:extLst>
          </p:cNvPr>
          <p:cNvSpPr/>
          <p:nvPr userDrawn="1"/>
        </p:nvSpPr>
        <p:spPr>
          <a:xfrm rot="5400000">
            <a:off x="-1047725" y="2345437"/>
            <a:ext cx="4262578" cy="2167127"/>
          </a:xfrm>
          <a:prstGeom prst="triangle">
            <a:avLst>
              <a:gd name="adj" fmla="val 50187"/>
            </a:avLst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B716AD8-2B47-2F42-9022-B88393072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04" y="2995395"/>
            <a:ext cx="1049679" cy="983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67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A65FBD-AD12-4242-891A-2FE2F0C47305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2D8BE3F-BA62-7B44-8409-A1F0C5A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89F78F-EAF2-6441-B688-383F28B58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993915" cy="2372187"/>
          </a:xfrm>
        </p:spPr>
        <p:txBody>
          <a:bodyPr>
            <a:normAutofit/>
          </a:bodyPr>
          <a:lstStyle>
            <a:lvl1pPr>
              <a:defRPr sz="2500" b="1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riángulo 7">
            <a:extLst>
              <a:ext uri="{FF2B5EF4-FFF2-40B4-BE49-F238E27FC236}">
                <a16:creationId xmlns:a16="http://schemas.microsoft.com/office/drawing/2014/main" id="{59B4D822-785E-3D45-B917-AFDA7EE24C1A}"/>
              </a:ext>
            </a:extLst>
          </p:cNvPr>
          <p:cNvSpPr/>
          <p:nvPr userDrawn="1"/>
        </p:nvSpPr>
        <p:spPr>
          <a:xfrm rot="5400000">
            <a:off x="-1047725" y="2345437"/>
            <a:ext cx="4262578" cy="2167127"/>
          </a:xfrm>
          <a:prstGeom prst="triangle">
            <a:avLst>
              <a:gd name="adj" fmla="val 50187"/>
            </a:avLst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607E2DC-DE1A-5844-B43C-2DC4F15E6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04" y="2995395"/>
            <a:ext cx="1049679" cy="983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6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A65FBD-AD12-4242-891A-2FE2F0C47305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2D8BE3F-BA62-7B44-8409-A1F0C5A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89F78F-EAF2-6441-B688-383F28B58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993915" cy="2372187"/>
          </a:xfrm>
        </p:spPr>
        <p:txBody>
          <a:bodyPr>
            <a:normAutofit/>
          </a:bodyPr>
          <a:lstStyle>
            <a:lvl1pPr>
              <a:defRPr sz="2500" b="1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riángulo 7">
            <a:extLst>
              <a:ext uri="{FF2B5EF4-FFF2-40B4-BE49-F238E27FC236}">
                <a16:creationId xmlns:a16="http://schemas.microsoft.com/office/drawing/2014/main" id="{59B4D822-785E-3D45-B917-AFDA7EE24C1A}"/>
              </a:ext>
            </a:extLst>
          </p:cNvPr>
          <p:cNvSpPr/>
          <p:nvPr userDrawn="1"/>
        </p:nvSpPr>
        <p:spPr>
          <a:xfrm rot="5400000">
            <a:off x="-1047725" y="2345437"/>
            <a:ext cx="4262578" cy="2167127"/>
          </a:xfrm>
          <a:prstGeom prst="triangle">
            <a:avLst>
              <a:gd name="adj" fmla="val 50187"/>
            </a:avLst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607E2DC-DE1A-5844-B43C-2DC4F15E6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04" y="2995395"/>
            <a:ext cx="1049679" cy="983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6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20F2F-6613-4C44-91A5-C2CDFA3D47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A65FBD-AD12-4242-891A-2FE2F0C47305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2D8BE3F-BA62-7B44-8409-A1F0C5A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289F78F-EAF2-6441-B688-383F28B58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940126" cy="2372187"/>
          </a:xfrm>
        </p:spPr>
        <p:txBody>
          <a:bodyPr>
            <a:normAutofit/>
          </a:bodyPr>
          <a:lstStyle>
            <a:lvl1pPr>
              <a:defRPr sz="2500" b="1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EC25F37-7F2B-D64F-B6DD-7C372780D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8056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tiff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images of military personnel&#10;&#10;Description automatically generated">
            <a:extLst>
              <a:ext uri="{FF2B5EF4-FFF2-40B4-BE49-F238E27FC236}">
                <a16:creationId xmlns:a16="http://schemas.microsoft.com/office/drawing/2014/main" id="{C7D3D49C-5140-EAEC-09BD-05BF9AB297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3437"/>
            <a:ext cx="9143999" cy="6857999"/>
          </a:xfrm>
          <a:prstGeom prst="rect">
            <a:avLst/>
          </a:prstGeom>
        </p:spPr>
      </p:pic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39A91A0A-5DB2-ED47-A5B6-1A200575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2B62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A9968D4-F3C8-3749-8EC1-EBFEC0800D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E3AE380-8D30-DC4A-A5FA-7400D4FAC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65" r:id="rId2"/>
    <p:sldLayoutId id="2147483700" r:id="rId3"/>
    <p:sldLayoutId id="2147483769" r:id="rId4"/>
    <p:sldLayoutId id="214748370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BFF38910-56CD-7643-BCAE-518762B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25" y="2766218"/>
            <a:ext cx="5030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DA0D3-416C-5144-AF7C-767C564C4F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3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/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ángulo 7">
            <a:extLst>
              <a:ext uri="{FF2B5EF4-FFF2-40B4-BE49-F238E27FC236}">
                <a16:creationId xmlns:a16="http://schemas.microsoft.com/office/drawing/2014/main" id="{4C7DDBA3-CBCA-7C43-B1FC-48C313D314E3}"/>
              </a:ext>
            </a:extLst>
          </p:cNvPr>
          <p:cNvSpPr/>
          <p:nvPr userDrawn="1"/>
        </p:nvSpPr>
        <p:spPr>
          <a:xfrm rot="5400000">
            <a:off x="-1047725" y="2345437"/>
            <a:ext cx="4262578" cy="2167127"/>
          </a:xfrm>
          <a:prstGeom prst="triangle">
            <a:avLst>
              <a:gd name="adj" fmla="val 50187"/>
            </a:avLst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75C50DF-8D77-FD4B-8D87-DA79568AB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04" y="2995395"/>
            <a:ext cx="1049679" cy="98332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B38E6DE-1033-BE44-AD1D-BF1FEE961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326100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7">
            <a:extLst>
              <a:ext uri="{FF2B5EF4-FFF2-40B4-BE49-F238E27FC236}">
                <a16:creationId xmlns:a16="http://schemas.microsoft.com/office/drawing/2014/main" id="{4C7DDBA3-CBCA-7C43-B1FC-48C313D314E3}"/>
              </a:ext>
            </a:extLst>
          </p:cNvPr>
          <p:cNvSpPr/>
          <p:nvPr userDrawn="1"/>
        </p:nvSpPr>
        <p:spPr>
          <a:xfrm rot="5400000">
            <a:off x="-1047725" y="2345437"/>
            <a:ext cx="4262578" cy="2167127"/>
          </a:xfrm>
          <a:prstGeom prst="triangle">
            <a:avLst>
              <a:gd name="adj" fmla="val 50187"/>
            </a:avLst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75C50DF-8D77-FD4B-8D87-DA79568AB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04" y="2995395"/>
            <a:ext cx="1049679" cy="983320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5" name="Right Triangle 4"/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flipV="1">
            <a:off x="0" y="0"/>
            <a:ext cx="984185" cy="984185"/>
          </a:xfrm>
          <a:prstGeom prst="rtTriangle">
            <a:avLst/>
          </a:prstGeom>
          <a:solidFill>
            <a:srgbClr val="16567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173F43D2-625B-0841-A3C1-831EA2B925F9}"/>
              </a:ext>
            </a:extLst>
          </p:cNvPr>
          <p:cNvSpPr txBox="1">
            <a:spLocks/>
          </p:cNvSpPr>
          <p:nvPr userDrawn="1"/>
        </p:nvSpPr>
        <p:spPr>
          <a:xfrm>
            <a:off x="2493407" y="136524"/>
            <a:ext cx="4958396" cy="928023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flipV="1">
            <a:off x="0" y="0"/>
            <a:ext cx="984185" cy="984185"/>
          </a:xfrm>
          <a:prstGeom prst="rtTriangle">
            <a:avLst/>
          </a:prstGeom>
          <a:solidFill>
            <a:srgbClr val="16567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5BC4840-7697-1243-9063-AE170D5DF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5396451-F614-BB46-A378-09F59A98B6B1}"/>
              </a:ext>
            </a:extLst>
          </p:cNvPr>
          <p:cNvSpPr txBox="1">
            <a:spLocks/>
          </p:cNvSpPr>
          <p:nvPr userDrawn="1"/>
        </p:nvSpPr>
        <p:spPr>
          <a:xfrm>
            <a:off x="2493407" y="2192966"/>
            <a:ext cx="5219826" cy="237218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marL="514350" lvl="1" indent="-171450">
              <a:buFont typeface="Wingdings" pitchFamily="2" charset="2"/>
              <a:buChar char="ü"/>
            </a:pPr>
            <a:r>
              <a:rPr lang="en-US" dirty="0"/>
              <a:t>Second level</a:t>
            </a:r>
          </a:p>
          <a:p>
            <a:pPr marL="857250" lvl="2" indent="-171450"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200150" lvl="3" indent="-171450"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marL="1543050" lvl="4" indent="-171450"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525AF229-160A-9749-BBD1-97824BE1C5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6287" y="3997689"/>
            <a:ext cx="4595922" cy="14342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Need for PFM</a:t>
            </a:r>
          </a:p>
        </p:txBody>
      </p: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160AFCF2-11CB-C04D-848A-C8D12E48C131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" name="Group 15" descr="Cover design element.">
            <a:extLst>
              <a:ext uri="{FF2B5EF4-FFF2-40B4-BE49-F238E27FC236}">
                <a16:creationId xmlns:a16="http://schemas.microsoft.com/office/drawing/2014/main" id="{BAD0A736-8C99-0040-92E6-0B1442A98663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C85199-820F-6245-938C-44DF3040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02B767-E5A4-7743-B66F-B5C3F1113A41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A8BEACCC-10D5-DF71-AAED-D6581F8E6299}"/>
              </a:ext>
            </a:extLst>
          </p:cNvPr>
          <p:cNvSpPr txBox="1">
            <a:spLocks/>
          </p:cNvSpPr>
          <p:nvPr/>
        </p:nvSpPr>
        <p:spPr>
          <a:xfrm>
            <a:off x="543608" y="6566388"/>
            <a:ext cx="2405075" cy="1940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000" b="0" i="1" dirty="0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Updated July 2025</a:t>
            </a:r>
            <a:endParaRPr lang="en-US" sz="1000" b="0" dirty="0">
              <a:solidFill>
                <a:srgbClr val="00407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56BD96AC-B80E-1C9E-51B1-CB3478E12CB9}"/>
              </a:ext>
            </a:extLst>
          </p:cNvPr>
          <p:cNvSpPr txBox="1">
            <a:spLocks/>
          </p:cNvSpPr>
          <p:nvPr/>
        </p:nvSpPr>
        <p:spPr>
          <a:xfrm>
            <a:off x="4766287" y="4880225"/>
            <a:ext cx="3930904" cy="7500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en-US" sz="3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Edition</a:t>
            </a:r>
          </a:p>
        </p:txBody>
      </p:sp>
    </p:spTree>
    <p:extLst>
      <p:ext uri="{BB962C8B-B14F-4D97-AF65-F5344CB8AC3E}">
        <p14:creationId xmlns:p14="http://schemas.microsoft.com/office/powerpoint/2010/main" val="5653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3DA0-6968-F5AB-B922-2033141826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72845" y="3105834"/>
            <a:ext cx="272382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E0D51-4512-5117-91D5-6FD5361D38A6}"/>
              </a:ext>
            </a:extLst>
          </p:cNvPr>
          <p:cNvSpPr txBox="1"/>
          <p:nvPr/>
        </p:nvSpPr>
        <p:spPr>
          <a:xfrm>
            <a:off x="0" y="6295846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appearance of U.S. Department of Defense (DoD) or U.S. Department of Homeland Security (DHS) visual information does not imply or constitute DoD or DHS endorsement. </a:t>
            </a:r>
          </a:p>
        </p:txBody>
      </p:sp>
    </p:spTree>
    <p:extLst>
      <p:ext uri="{BB962C8B-B14F-4D97-AF65-F5344CB8AC3E}">
        <p14:creationId xmlns:p14="http://schemas.microsoft.com/office/powerpoint/2010/main" val="83691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F9B3-D64C-9D37-9B9C-3A2CF853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72C80-F489-4E30-191F-DEEBC38362B5}"/>
              </a:ext>
            </a:extLst>
          </p:cNvPr>
          <p:cNvSpPr/>
          <p:nvPr/>
        </p:nvSpPr>
        <p:spPr>
          <a:xfrm>
            <a:off x="1967662" y="2079484"/>
            <a:ext cx="857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96387-9C08-5AAE-DC0A-2E93084351F2}"/>
              </a:ext>
            </a:extLst>
          </p:cNvPr>
          <p:cNvSpPr/>
          <p:nvPr/>
        </p:nvSpPr>
        <p:spPr>
          <a:xfrm>
            <a:off x="4031591" y="2057873"/>
            <a:ext cx="857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C7635-271A-4963-CC2C-5213B726CD75}"/>
              </a:ext>
            </a:extLst>
          </p:cNvPr>
          <p:cNvSpPr/>
          <p:nvPr/>
        </p:nvSpPr>
        <p:spPr>
          <a:xfrm>
            <a:off x="6093699" y="2052662"/>
            <a:ext cx="857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10" name="Picture 9" descr="A picture containing person opening an empty wallet.">
            <a:extLst>
              <a:ext uri="{FF2B5EF4-FFF2-40B4-BE49-F238E27FC236}">
                <a16:creationId xmlns:a16="http://schemas.microsoft.com/office/drawing/2014/main" id="{6A1303A2-79E8-22CB-D2CB-E79074951E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761" y="2844023"/>
            <a:ext cx="1716999" cy="1814563"/>
          </a:xfrm>
          <a:prstGeom prst="rect">
            <a:avLst/>
          </a:prstGeom>
        </p:spPr>
      </p:pic>
      <p:pic>
        <p:nvPicPr>
          <p:cNvPr id="9" name="Picture 8" descr="An image containing a silhouette of a service member.">
            <a:extLst>
              <a:ext uri="{FF2B5EF4-FFF2-40B4-BE49-F238E27FC236}">
                <a16:creationId xmlns:a16="http://schemas.microsoft.com/office/drawing/2014/main" id="{F84270CF-43A5-0A0D-A7A1-B91EFBA68A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641" y="2842703"/>
            <a:ext cx="1716999" cy="1815883"/>
          </a:xfrm>
          <a:prstGeom prst="rect">
            <a:avLst/>
          </a:prstGeom>
        </p:spPr>
      </p:pic>
      <p:pic>
        <p:nvPicPr>
          <p:cNvPr id="11" name="Picture 10" descr="Image containing a globe on top on papers.">
            <a:extLst>
              <a:ext uri="{FF2B5EF4-FFF2-40B4-BE49-F238E27FC236}">
                <a16:creationId xmlns:a16="http://schemas.microsoft.com/office/drawing/2014/main" id="{1A4D08FC-D59B-D6B7-DF61-4BC84CD0AC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521" y="2842703"/>
            <a:ext cx="1711349" cy="1809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29796-2E08-B2D7-9F28-F28DD7C11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83" y="4791854"/>
            <a:ext cx="1863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Problems and Concerns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C6F32-9E4F-6891-7B35-860BFE32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282" y="4791854"/>
            <a:ext cx="17757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Risk Factors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BC4A8-76FA-B41F-1224-00FA33C2D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077" y="4774021"/>
            <a:ext cx="1775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282561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00B7-EB2F-3BE9-53EA-AA25CC81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 Financial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62147-B2B3-DF63-4F31-D5276ECE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679407" cy="4351338"/>
          </a:xfrm>
        </p:spPr>
        <p:txBody>
          <a:bodyPr/>
          <a:lstStyle/>
          <a:p>
            <a:r>
              <a:rPr lang="en-US" dirty="0"/>
              <a:t>Freedom from financial stress and worry</a:t>
            </a:r>
          </a:p>
          <a:p>
            <a:r>
              <a:rPr lang="en-US" dirty="0"/>
              <a:t>Wealth building</a:t>
            </a:r>
          </a:p>
          <a:p>
            <a:r>
              <a:rPr lang="en-US" dirty="0"/>
              <a:t>Enable choices</a:t>
            </a:r>
          </a:p>
        </p:txBody>
      </p:sp>
      <p:pic>
        <p:nvPicPr>
          <p:cNvPr id="5" name="Picture 4" descr="A pile of one dollar bills.">
            <a:extLst>
              <a:ext uri="{FF2B5EF4-FFF2-40B4-BE49-F238E27FC236}">
                <a16:creationId xmlns:a16="http://schemas.microsoft.com/office/drawing/2014/main" id="{21056ABC-7C16-5840-E400-8A47CC777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58" y="3869812"/>
            <a:ext cx="3069338" cy="2170376"/>
          </a:xfrm>
          <a:prstGeom prst="rect">
            <a:avLst/>
          </a:prstGeom>
        </p:spPr>
      </p:pic>
      <p:pic>
        <p:nvPicPr>
          <p:cNvPr id="7" name="Picture 6" descr="A close-up of hands breaking free for handcuffs.">
            <a:extLst>
              <a:ext uri="{FF2B5EF4-FFF2-40B4-BE49-F238E27FC236}">
                <a16:creationId xmlns:a16="http://schemas.microsoft.com/office/drawing/2014/main" id="{942A9C6F-FB78-2A2E-58EE-0BE54551C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557" y="3869812"/>
            <a:ext cx="3821353" cy="21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50B40E59-348D-DAC5-A684-52D8BCF044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5750" y="104002"/>
            <a:ext cx="6808250" cy="9280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 Problems and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Concerns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Group 1" descr="Graphic element.">
            <a:extLst>
              <a:ext uri="{FF2B5EF4-FFF2-40B4-BE49-F238E27FC236}">
                <a16:creationId xmlns:a16="http://schemas.microsoft.com/office/drawing/2014/main" id="{84237EFF-103F-EB2E-F1AA-F53AC0379CE0}"/>
              </a:ext>
            </a:extLst>
          </p:cNvPr>
          <p:cNvGrpSpPr/>
          <p:nvPr/>
        </p:nvGrpSpPr>
        <p:grpSpPr>
          <a:xfrm>
            <a:off x="2050004" y="1603111"/>
            <a:ext cx="6000396" cy="1992018"/>
            <a:chOff x="2050004" y="1603111"/>
            <a:chExt cx="6000396" cy="19920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3AD731-E33D-9F81-6855-87EE34B3A5CA}"/>
                </a:ext>
              </a:extLst>
            </p:cNvPr>
            <p:cNvSpPr/>
            <p:nvPr/>
          </p:nvSpPr>
          <p:spPr>
            <a:xfrm>
              <a:off x="2050004" y="2986731"/>
              <a:ext cx="6000395" cy="60839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24B402-8D12-DCBA-3939-407F1181D5E6}"/>
                </a:ext>
              </a:extLst>
            </p:cNvPr>
            <p:cNvSpPr/>
            <p:nvPr/>
          </p:nvSpPr>
          <p:spPr>
            <a:xfrm>
              <a:off x="2050005" y="1603111"/>
              <a:ext cx="6000395" cy="60839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54CDE-5E13-9110-C235-55CC1221F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Presenting Financial Concerns</a:t>
            </a:r>
          </a:p>
          <a:p>
            <a:pPr>
              <a:lnSpc>
                <a:spcPct val="150000"/>
              </a:lnSpc>
            </a:pPr>
            <a:r>
              <a:rPr lang="en-US" dirty="0"/>
              <a:t>Real Reasons</a:t>
            </a:r>
          </a:p>
          <a:p>
            <a:pPr>
              <a:lnSpc>
                <a:spcPct val="150000"/>
              </a:lnSpc>
            </a:pPr>
            <a:r>
              <a:rPr lang="en-US" dirty="0"/>
              <a:t>Emotional Fallout</a:t>
            </a:r>
          </a:p>
          <a:p>
            <a:pPr>
              <a:lnSpc>
                <a:spcPct val="150000"/>
              </a:lnSpc>
            </a:pPr>
            <a:r>
              <a:rPr lang="en-US" dirty="0"/>
              <a:t>Implications</a:t>
            </a:r>
          </a:p>
        </p:txBody>
      </p:sp>
      <p:sp>
        <p:nvSpPr>
          <p:cNvPr id="10" name="Oval 9" descr="Oval containing the page number.">
            <a:extLst>
              <a:ext uri="{FF2B5EF4-FFF2-40B4-BE49-F238E27FC236}">
                <a16:creationId xmlns:a16="http://schemas.microsoft.com/office/drawing/2014/main" id="{1A57283C-F172-EEBD-F797-8E218D4E8A2B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98B71338-44B6-3DC2-C2BF-F9C4DDCD0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844934"/>
            <a:ext cx="73269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2-2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2-3</a:t>
            </a:r>
          </a:p>
        </p:txBody>
      </p:sp>
    </p:spTree>
    <p:extLst>
      <p:ext uri="{BB962C8B-B14F-4D97-AF65-F5344CB8AC3E}">
        <p14:creationId xmlns:p14="http://schemas.microsoft.com/office/powerpoint/2010/main" val="47888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C4E6170C-431E-671B-8F89-B809C32FEF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5750" y="104002"/>
            <a:ext cx="6808250" cy="9280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 Risk Factors for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Military Members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C0C4-BB87-BCEE-4F0F-F147CC390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  <a:p>
            <a:r>
              <a:rPr lang="en-US" dirty="0"/>
              <a:t>Lifestyle</a:t>
            </a:r>
          </a:p>
          <a:p>
            <a:r>
              <a:rPr lang="en-US" dirty="0"/>
              <a:t>Easy Credit</a:t>
            </a:r>
          </a:p>
        </p:txBody>
      </p:sp>
      <p:pic>
        <p:nvPicPr>
          <p:cNvPr id="9" name="Picture 8" descr="A calculator and money on a table.">
            <a:extLst>
              <a:ext uri="{FF2B5EF4-FFF2-40B4-BE49-F238E27FC236}">
                <a16:creationId xmlns:a16="http://schemas.microsoft.com/office/drawing/2014/main" id="{6B06C950-AE23-2CE5-6FC2-BE735E28B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075" y="3429000"/>
            <a:ext cx="4039849" cy="2693233"/>
          </a:xfrm>
          <a:prstGeom prst="rect">
            <a:avLst/>
          </a:prstGeom>
        </p:spPr>
      </p:pic>
      <p:sp>
        <p:nvSpPr>
          <p:cNvPr id="5" name="Oval 4" descr="Oval containing the page number.">
            <a:extLst>
              <a:ext uri="{FF2B5EF4-FFF2-40B4-BE49-F238E27FC236}">
                <a16:creationId xmlns:a16="http://schemas.microsoft.com/office/drawing/2014/main" id="{AF10A83A-C0F8-2839-CE3A-1827420E4905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740B4AB4-C70E-ACA6-4AB4-A56B6B2FF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2-4</a:t>
            </a:r>
          </a:p>
        </p:txBody>
      </p:sp>
    </p:spTree>
    <p:extLst>
      <p:ext uri="{BB962C8B-B14F-4D97-AF65-F5344CB8AC3E}">
        <p14:creationId xmlns:p14="http://schemas.microsoft.com/office/powerpoint/2010/main" val="36089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376D0979-9C62-E095-9ED3-B6D7A96BD5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5750" y="104002"/>
            <a:ext cx="6808250" cy="9280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Service-specific PFM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Policies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BCBC-AEBD-4FA7-F4AE-964B407B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USN – OPNAVINST 1740.5 (series)</a:t>
            </a:r>
          </a:p>
          <a:p>
            <a:r>
              <a:rPr lang="en-US" dirty="0"/>
              <a:t>USMC – MCO 1700.37</a:t>
            </a:r>
          </a:p>
          <a:p>
            <a:r>
              <a:rPr lang="en-US" dirty="0"/>
              <a:t>USCG – COMDTINST 1740.8 (series)</a:t>
            </a:r>
          </a:p>
        </p:txBody>
      </p:sp>
      <p:pic>
        <p:nvPicPr>
          <p:cNvPr id="11" name="Picture 10" descr="A screenshot of document.">
            <a:extLst>
              <a:ext uri="{FF2B5EF4-FFF2-40B4-BE49-F238E27FC236}">
                <a16:creationId xmlns:a16="http://schemas.microsoft.com/office/drawing/2014/main" id="{81CDB249-F56A-B184-0CF2-CAE6B07FB3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2712">
            <a:off x="1774118" y="3974124"/>
            <a:ext cx="1906101" cy="239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document.">
            <a:extLst>
              <a:ext uri="{FF2B5EF4-FFF2-40B4-BE49-F238E27FC236}">
                <a16:creationId xmlns:a16="http://schemas.microsoft.com/office/drawing/2014/main" id="{E67517CB-BAC1-DBEF-34EE-7AFA08320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49" y="3565011"/>
            <a:ext cx="1907008" cy="239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screenshot of document.">
            <a:extLst>
              <a:ext uri="{FF2B5EF4-FFF2-40B4-BE49-F238E27FC236}">
                <a16:creationId xmlns:a16="http://schemas.microsoft.com/office/drawing/2014/main" id="{D3D176EC-44B3-5439-6AC7-91EEBC76F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9116">
            <a:off x="5663550" y="3936813"/>
            <a:ext cx="1927441" cy="239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22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E7BB-CE42-E4E8-B21E-CEE69529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 Roles &amp;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F7E5D-4893-290E-45FB-DF63D52D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287" y="1563856"/>
            <a:ext cx="6491817" cy="359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Components of PFM Program by Military Branch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C4F304-5400-3B16-9CEB-6AE27FAD9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06425"/>
              </p:ext>
            </p:extLst>
          </p:nvPr>
        </p:nvGraphicFramePr>
        <p:xfrm>
          <a:off x="1949288" y="2048057"/>
          <a:ext cx="6293909" cy="406833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76535">
                  <a:extLst>
                    <a:ext uri="{9D8B030D-6E8A-4147-A177-3AD203B41FA5}">
                      <a16:colId xmlns:a16="http://schemas.microsoft.com/office/drawing/2014/main" val="1182150991"/>
                    </a:ext>
                  </a:extLst>
                </a:gridCol>
                <a:gridCol w="1072458">
                  <a:extLst>
                    <a:ext uri="{9D8B030D-6E8A-4147-A177-3AD203B41FA5}">
                      <a16:colId xmlns:a16="http://schemas.microsoft.com/office/drawing/2014/main" val="824997050"/>
                    </a:ext>
                  </a:extLst>
                </a:gridCol>
                <a:gridCol w="1072458">
                  <a:extLst>
                    <a:ext uri="{9D8B030D-6E8A-4147-A177-3AD203B41FA5}">
                      <a16:colId xmlns:a16="http://schemas.microsoft.com/office/drawing/2014/main" val="1712060729"/>
                    </a:ext>
                  </a:extLst>
                </a:gridCol>
                <a:gridCol w="1072458">
                  <a:extLst>
                    <a:ext uri="{9D8B030D-6E8A-4147-A177-3AD203B41FA5}">
                      <a16:colId xmlns:a16="http://schemas.microsoft.com/office/drawing/2014/main" val="831709253"/>
                    </a:ext>
                  </a:extLst>
                </a:gridCol>
              </a:tblGrid>
              <a:tr h="6772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2700" cmpd="sng">
                      <a:noFill/>
                    </a:lnB>
                    <a:solidFill>
                      <a:srgbClr val="174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NAVY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174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MARINE CORPS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174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COAST GUARD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174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55207"/>
                  </a:ext>
                </a:extLst>
              </a:tr>
              <a:tr h="4104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and Training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87456"/>
                  </a:ext>
                </a:extLst>
              </a:tr>
              <a:tr h="4104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and Referral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42230"/>
                  </a:ext>
                </a:extLst>
              </a:tr>
              <a:tr h="4104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Counseling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9313"/>
                  </a:ext>
                </a:extLst>
              </a:tr>
              <a:tr h="4104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Advocacy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700609"/>
                  </a:ext>
                </a:extLst>
              </a:tr>
              <a:tr h="4104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 Program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65494"/>
                  </a:ext>
                </a:extLst>
              </a:tr>
              <a:tr h="4104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Outreach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428984"/>
                  </a:ext>
                </a:extLst>
              </a:tr>
              <a:tr h="4104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Collaboration and Coordinating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63885"/>
                  </a:ext>
                </a:extLst>
              </a:tr>
              <a:tr h="4104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 SUPRT Financial Wellness Program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40467"/>
                  </a:ext>
                </a:extLst>
              </a:tr>
            </a:tbl>
          </a:graphicData>
        </a:graphic>
      </p:graphicFrame>
      <p:sp>
        <p:nvSpPr>
          <p:cNvPr id="4" name="Oval 3" descr="Oval containing the page number.">
            <a:extLst>
              <a:ext uri="{FF2B5EF4-FFF2-40B4-BE49-F238E27FC236}">
                <a16:creationId xmlns:a16="http://schemas.microsoft.com/office/drawing/2014/main" id="{2B026428-36EF-7C5E-FA1D-7EC428633946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71328DB-ADA3-BD86-B728-3A4A2C7B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2-5</a:t>
            </a:r>
          </a:p>
        </p:txBody>
      </p:sp>
    </p:spTree>
    <p:extLst>
      <p:ext uri="{BB962C8B-B14F-4D97-AF65-F5344CB8AC3E}">
        <p14:creationId xmlns:p14="http://schemas.microsoft.com/office/powerpoint/2010/main" val="45846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6861AF42-85C4-581D-ECB2-45DBED4393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5750" y="104002"/>
            <a:ext cx="6808250" cy="9280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CFS Roles &amp; Responsibilities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(continued)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A813FE-D5CA-153C-A72B-FBDD875624AA}"/>
              </a:ext>
            </a:extLst>
          </p:cNvPr>
          <p:cNvSpPr txBox="1">
            <a:spLocks/>
          </p:cNvSpPr>
          <p:nvPr/>
        </p:nvSpPr>
        <p:spPr>
          <a:xfrm>
            <a:off x="1995586" y="1563856"/>
            <a:ext cx="6491817" cy="359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3F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3F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3F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3F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3F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Responsibilities of a CFS by Military Branch</a:t>
            </a:r>
            <a:endParaRPr lang="en-US" sz="20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D01B38-E721-23F0-16E8-9AA3EDD6A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66638"/>
              </p:ext>
            </p:extLst>
          </p:nvPr>
        </p:nvGraphicFramePr>
        <p:xfrm>
          <a:off x="1995586" y="2048057"/>
          <a:ext cx="6491818" cy="324003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73275">
                  <a:extLst>
                    <a:ext uri="{9D8B030D-6E8A-4147-A177-3AD203B41FA5}">
                      <a16:colId xmlns:a16="http://schemas.microsoft.com/office/drawing/2014/main" val="1182150991"/>
                    </a:ext>
                  </a:extLst>
                </a:gridCol>
                <a:gridCol w="1106181">
                  <a:extLst>
                    <a:ext uri="{9D8B030D-6E8A-4147-A177-3AD203B41FA5}">
                      <a16:colId xmlns:a16="http://schemas.microsoft.com/office/drawing/2014/main" val="824997050"/>
                    </a:ext>
                  </a:extLst>
                </a:gridCol>
                <a:gridCol w="1106181">
                  <a:extLst>
                    <a:ext uri="{9D8B030D-6E8A-4147-A177-3AD203B41FA5}">
                      <a16:colId xmlns:a16="http://schemas.microsoft.com/office/drawing/2014/main" val="1712060729"/>
                    </a:ext>
                  </a:extLst>
                </a:gridCol>
                <a:gridCol w="1106181">
                  <a:extLst>
                    <a:ext uri="{9D8B030D-6E8A-4147-A177-3AD203B41FA5}">
                      <a16:colId xmlns:a16="http://schemas.microsoft.com/office/drawing/2014/main" val="831709253"/>
                    </a:ext>
                  </a:extLst>
                </a:gridCol>
              </a:tblGrid>
              <a:tr h="81000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2700" cmpd="sng">
                      <a:noFill/>
                    </a:lnB>
                    <a:solidFill>
                      <a:srgbClr val="174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NAVY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174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MARINE CORPS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174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COAST GUARD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174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55207"/>
                  </a:ext>
                </a:extLst>
              </a:tr>
              <a:tr h="49091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and Training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87456"/>
                  </a:ext>
                </a:extLst>
              </a:tr>
              <a:tr h="4909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and Referral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42230"/>
                  </a:ext>
                </a:extLst>
              </a:tr>
              <a:tr h="4909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Counseling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9313"/>
                  </a:ext>
                </a:extLst>
              </a:tr>
              <a:tr h="4786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Budgeting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700609"/>
                  </a:ext>
                </a:extLst>
              </a:tr>
              <a:tr h="4786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Advocacy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7406F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65494"/>
                  </a:ext>
                </a:extLst>
              </a:tr>
            </a:tbl>
          </a:graphicData>
        </a:graphic>
      </p:graphicFrame>
      <p:sp>
        <p:nvSpPr>
          <p:cNvPr id="2" name="Oval 1" descr="Oval containing the page number.">
            <a:extLst>
              <a:ext uri="{FF2B5EF4-FFF2-40B4-BE49-F238E27FC236}">
                <a16:creationId xmlns:a16="http://schemas.microsoft.com/office/drawing/2014/main" id="{1FA49303-4136-BAFA-2531-303A043F5149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19A57CD8-1447-FE54-2B21-E55B0211A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2-5</a:t>
            </a:r>
          </a:p>
        </p:txBody>
      </p:sp>
    </p:spTree>
    <p:extLst>
      <p:ext uri="{BB962C8B-B14F-4D97-AF65-F5344CB8AC3E}">
        <p14:creationId xmlns:p14="http://schemas.microsoft.com/office/powerpoint/2010/main" val="170955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6B4E-5331-0A48-28F0-EE15F0EE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Policy Review</a:t>
            </a:r>
          </a:p>
        </p:txBody>
      </p:sp>
      <p:pic>
        <p:nvPicPr>
          <p:cNvPr id="8" name="Picture 7" descr="Screenshot of the Policy Review Form.">
            <a:extLst>
              <a:ext uri="{FF2B5EF4-FFF2-40B4-BE49-F238E27FC236}">
                <a16:creationId xmlns:a16="http://schemas.microsoft.com/office/drawing/2014/main" id="{4AA70BA4-93BA-54F9-C02E-35269CF451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0794" y="2260172"/>
            <a:ext cx="2614352" cy="3383280"/>
          </a:xfrm>
          <a:prstGeom prst="rect">
            <a:avLst/>
          </a:prstGeom>
          <a:ln>
            <a:solidFill>
              <a:srgbClr val="707070"/>
            </a:solidFill>
          </a:ln>
        </p:spPr>
      </p:pic>
      <p:pic>
        <p:nvPicPr>
          <p:cNvPr id="7" name="Picture 6" descr="Screenshot of the Policy Review Form.">
            <a:extLst>
              <a:ext uri="{FF2B5EF4-FFF2-40B4-BE49-F238E27FC236}">
                <a16:creationId xmlns:a16="http://schemas.microsoft.com/office/drawing/2014/main" id="{CD83293A-38A8-B07B-9625-A9DD0AF2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92764" y="2260172"/>
            <a:ext cx="2614352" cy="3383280"/>
          </a:xfrm>
          <a:prstGeom prst="rect">
            <a:avLst/>
          </a:prstGeom>
          <a:ln>
            <a:solidFill>
              <a:srgbClr val="707070"/>
            </a:solidFill>
          </a:ln>
        </p:spPr>
      </p:pic>
      <p:pic>
        <p:nvPicPr>
          <p:cNvPr id="6" name="Picture 5" descr="Screenshot of the Policy Review Form.">
            <a:extLst>
              <a:ext uri="{FF2B5EF4-FFF2-40B4-BE49-F238E27FC236}">
                <a16:creationId xmlns:a16="http://schemas.microsoft.com/office/drawing/2014/main" id="{357BD97C-EEDB-42E5-1211-53FC6826A1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4735" y="2260172"/>
            <a:ext cx="2614352" cy="3383280"/>
          </a:xfrm>
          <a:prstGeom prst="rect">
            <a:avLst/>
          </a:prstGeom>
          <a:ln>
            <a:solidFill>
              <a:srgbClr val="707070"/>
            </a:solidFill>
          </a:ln>
        </p:spPr>
      </p:pic>
      <p:sp>
        <p:nvSpPr>
          <p:cNvPr id="3" name="Oval 2" descr="Oval containing the page number.">
            <a:extLst>
              <a:ext uri="{FF2B5EF4-FFF2-40B4-BE49-F238E27FC236}">
                <a16:creationId xmlns:a16="http://schemas.microsoft.com/office/drawing/2014/main" id="{A74A7CDC-2779-2A06-B484-8A08429EA8F7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156D6AB4-EA43-A86D-0684-4EA4A976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844934"/>
            <a:ext cx="73269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2-6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2-8</a:t>
            </a:r>
          </a:p>
        </p:txBody>
      </p:sp>
    </p:spTree>
    <p:extLst>
      <p:ext uri="{BB962C8B-B14F-4D97-AF65-F5344CB8AC3E}">
        <p14:creationId xmlns:p14="http://schemas.microsoft.com/office/powerpoint/2010/main" val="901570962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2.xml><?xml version="1.0" encoding="utf-8"?>
<a:theme xmlns:a="http://schemas.openxmlformats.org/drawingml/2006/main" name="1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Title Slid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Title Slides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6_Tema de Offic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7.xml><?xml version="1.0" encoding="utf-8"?>
<a:theme xmlns:a="http://schemas.openxmlformats.org/drawingml/2006/main" name="Content Slides with blue / grey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8.xml><?xml version="1.0" encoding="utf-8"?>
<a:theme xmlns:a="http://schemas.openxmlformats.org/drawingml/2006/main" name="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1_Tema de Office</Template>
  <TotalTime>60948</TotalTime>
  <Words>243</Words>
  <Application>Microsoft Macintosh PowerPoint</Application>
  <PresentationFormat>Letter Paper (8.5x11 in)</PresentationFormat>
  <Paragraphs>91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1_Content Slides with blue / blue text</vt:lpstr>
      <vt:lpstr>Title Slides with blue / blue text</vt:lpstr>
      <vt:lpstr>Title Slide</vt:lpstr>
      <vt:lpstr>Title Slides w/ no art blue / grey</vt:lpstr>
      <vt:lpstr>6_Tema de Office</vt:lpstr>
      <vt:lpstr>Content Slides with blue / grey text</vt:lpstr>
      <vt:lpstr>Content Slides with blue / blue text</vt:lpstr>
      <vt:lpstr>The Need for PFM</vt:lpstr>
      <vt:lpstr>Topics</vt:lpstr>
      <vt:lpstr>Benefits of a Financial Plan</vt:lpstr>
      <vt:lpstr>Financial Problems and  Concerns</vt:lpstr>
      <vt:lpstr>Financial Risk Factors for  Military Members</vt:lpstr>
      <vt:lpstr>Service-specific PFM Program Policies</vt:lpstr>
      <vt:lpstr>CFS Roles &amp; Responsibilities </vt:lpstr>
      <vt:lpstr>CFS Roles &amp; Responsibilities (continued)</vt:lpstr>
      <vt:lpstr>Activity: Policy Review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Patton</dc:creator>
  <cp:lastModifiedBy>Samantha Salazar</cp:lastModifiedBy>
  <cp:revision>419</cp:revision>
  <cp:lastPrinted>2020-03-04T19:04:13Z</cp:lastPrinted>
  <dcterms:created xsi:type="dcterms:W3CDTF">2020-01-17T21:41:30Z</dcterms:created>
  <dcterms:modified xsi:type="dcterms:W3CDTF">2025-07-14T17:05:41Z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2285624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2024-08-12T19:11:01Z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1c729e62-0860-4880-8491-24fcfa9c771d</vt:lpwstr>
  </property>
  <property fmtid="{D5CDD505-2E9C-101B-9397-08002B2CF9AE}" pid="11" name="MSIP_Label_21b8b91c-28ee-4d1f-b2ad-f390f537babc_ContentBits">
    <vt:lpwstr>0</vt:lpwstr>
  </property>
</Properties>
</file>